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63C-FF93-3603-6176-059D22F09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A9FAB-AB93-B737-2458-4E86E6B37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685F5-9737-3C2D-38C7-160F2AAB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695D-599C-472C-8EE7-003AF5022E09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65955-DDD4-56E6-655A-64D58290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9A404-2B6A-F49D-EF56-CCD12578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36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CCA9-528B-6DDF-B5CE-4599B9BF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70EEA-01F9-4FCB-3B3C-C96EDBA8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79A5F-D6C3-D0BD-9E9E-0E7EED24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F001A-8557-4CEB-B2F6-4E07D7C2B5D3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9386-A9F8-AE38-493D-264613F0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0F7A2-1654-BDED-DE1E-782AEB8E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786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292B79-422C-DDA3-07CF-B41C6C97A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42536-430E-7183-2B68-BC9C5F3B9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C5B55-3025-C178-27BE-552750BF8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BF43-EF1F-4785-9918-05DF53D0FE09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CBA1B-2566-5F4E-FBF7-DC9C51E1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806FC-BB50-2EAF-CCD1-12CC6CDB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110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4DF1-7CE7-D4E7-BF1C-738F20B7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049D-A3E6-F75E-F986-00EF8E577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E8363-22DB-0989-56A9-7348CB8E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5898-FA79-4903-9589-514C2098B63A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48B53-DE93-ADC2-CAB2-B7C3B891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EDEC5-C0EE-BB4C-2B65-D5199F03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709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4A62-1E4A-60FF-D982-C35DA650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F1ECA-8784-F862-EFEF-1E1DCF938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7DB43-75B0-BB4C-C17A-16DC36AF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E031-48DF-4683-B7D2-57205A625662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155E2-C43A-5738-BDEA-333029BD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2BB7E-FA8B-9DC9-D729-7CDF27EB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869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1613-CB29-441B-9B1D-44183E03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9D186-84F7-2742-9A4A-C85B5E7BF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6C14A-B875-3305-CBA2-219B33268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B4811-CF71-3D77-A34A-2EA8C8BD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1DD70-0E15-4A96-8D9D-FA973F2A4A80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43C03-5858-3BFB-FF25-8575B8FF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64CB7-C071-AC98-934B-86733ED0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9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2E72-6E35-FF03-3894-3B6698C9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B33D9-1B3A-75BC-2A7F-C594E0A75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6030E-474E-95FA-4572-72FACC1AD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5F616-D79D-5222-3D36-05CE0B6A7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8AA8F-F83A-A344-DD9B-73B379BAA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78821-A13D-7E5C-BD7B-7E510CD0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548B-B500-4907-B08D-0DF9CF07A10F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A361A-A209-CF46-40DD-115B1C7C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7755D-2488-D920-0C3C-3B3E4F50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78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FC5D-8A36-87FC-1D10-7A1C73AA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92B8E-6A29-9B2C-7AD3-EA904548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EDBF-AA7A-40E8-816B-F16F7AE7EB06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DCCBA-D03C-F7D8-FE72-21FF25E4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AB92-816E-855C-9E0D-BF74894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243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7F579-0512-8E96-5C17-6C2477C6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86EA-1272-468C-B919-059622CE55E3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46DFA-9EC1-071F-7450-0B2F865B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A15E-FF7A-66F8-8638-53062E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234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989C-B9B8-2A1D-4FEF-CAFBE9B9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D57A9-2CE4-42C0-0938-E54CAFB28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71D6A-0FF9-04DD-52A0-0E1686AA3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184D9-3263-B9B3-0F94-4A404C37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AE8F3-C7BB-42D3-9095-2FAB453C778B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77843-1278-9CD6-199E-3D285722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B200B-B015-2E16-2D8E-086DBA85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151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CC2F-5359-1FCE-6E83-F5C1804A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CFC75C-B5F2-DFB8-BF70-401A7AFD8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79AF7-DA6A-5C93-5D0E-E6C97CB1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81EE7-0BB9-95AF-4BF6-7B75E12B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4D7A-FD32-456F-B816-D106EBA5EF5A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B289-1A96-2394-BF39-28E3605D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1DF3C-B926-13A3-F290-ABC1602A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297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BEEE48-F7E0-E53D-486B-2FD2259A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EA1F-0697-E260-AD7E-FDB02988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78EB2-A756-C0FE-D840-81B1E76BE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8E84-A059-498B-B9D3-7496418580D6}" type="datetime1">
              <a:rPr lang="en-IN" smtClean="0"/>
              <a:t>17-11-2022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2A59F-99DF-46D8-8E27-1B65A5CA5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745B6-3CAF-98E3-6DB4-673B60BA2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8AD8F2-DCC3-17F0-916B-26B5F1CD956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0"/>
            <a:ext cx="956345" cy="956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6F6041-99AE-8A4A-17D9-9F91EF4D0E17}"/>
              </a:ext>
            </a:extLst>
          </p:cNvPr>
          <p:cNvSpPr/>
          <p:nvPr userDrawn="1"/>
        </p:nvSpPr>
        <p:spPr>
          <a:xfrm>
            <a:off x="1015645" y="0"/>
            <a:ext cx="11176355" cy="494950"/>
          </a:xfrm>
          <a:prstGeom prst="rect">
            <a:avLst/>
          </a:prstGeom>
          <a:solidFill>
            <a:srgbClr val="FFA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DF8FBE-9AEF-148B-7300-B2A58B16F5C2}"/>
              </a:ext>
            </a:extLst>
          </p:cNvPr>
          <p:cNvSpPr/>
          <p:nvPr userDrawn="1"/>
        </p:nvSpPr>
        <p:spPr>
          <a:xfrm>
            <a:off x="9337965" y="-1"/>
            <a:ext cx="2854036" cy="2724727"/>
          </a:xfrm>
          <a:custGeom>
            <a:avLst/>
            <a:gdLst>
              <a:gd name="connsiteX0" fmla="*/ 0 w 2521527"/>
              <a:gd name="connsiteY0" fmla="*/ 0 h 2292939"/>
              <a:gd name="connsiteX1" fmla="*/ 2521527 w 2521527"/>
              <a:gd name="connsiteY1" fmla="*/ 0 h 2292939"/>
              <a:gd name="connsiteX2" fmla="*/ 2521527 w 2521527"/>
              <a:gd name="connsiteY2" fmla="*/ 2292939 h 2292939"/>
              <a:gd name="connsiteX3" fmla="*/ 2493821 w 2521527"/>
              <a:gd name="connsiteY3" fmla="*/ 2036841 h 2292939"/>
              <a:gd name="connsiteX4" fmla="*/ 1711261 w 2521527"/>
              <a:gd name="connsiteY4" fmla="*/ 647204 h 2292939"/>
              <a:gd name="connsiteX5" fmla="*/ 47286 w 2521527"/>
              <a:gd name="connsiteY5" fmla="*/ 1050 h 2292939"/>
              <a:gd name="connsiteX6" fmla="*/ 0 w 2521527"/>
              <a:gd name="connsiteY6" fmla="*/ 2049 h 229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527" h="2292939">
                <a:moveTo>
                  <a:pt x="0" y="0"/>
                </a:moveTo>
                <a:lnTo>
                  <a:pt x="2521527" y="0"/>
                </a:lnTo>
                <a:lnTo>
                  <a:pt x="2521527" y="2292939"/>
                </a:lnTo>
                <a:lnTo>
                  <a:pt x="2493821" y="2036841"/>
                </a:lnTo>
                <a:cubicBezTo>
                  <a:pt x="2405177" y="1508959"/>
                  <a:pt x="2132764" y="1018204"/>
                  <a:pt x="1711261" y="647204"/>
                </a:cubicBezTo>
                <a:cubicBezTo>
                  <a:pt x="1255648" y="246181"/>
                  <a:pt x="663399" y="18315"/>
                  <a:pt x="47286" y="1050"/>
                </a:cubicBezTo>
                <a:lnTo>
                  <a:pt x="0" y="204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77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4A8C-359F-D79C-1938-DE1ABCB1A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949542"/>
          </a:xfrm>
        </p:spPr>
        <p:txBody>
          <a:bodyPr>
            <a:normAutofit/>
          </a:bodyPr>
          <a:lstStyle/>
          <a:p>
            <a:r>
              <a:rPr lang="en-IN" b="1" dirty="0"/>
              <a:t>JSP and Servlet </a:t>
            </a:r>
            <a:br>
              <a:rPr lang="en-IN" b="1" dirty="0"/>
            </a:br>
            <a:br>
              <a:rPr lang="en-US" b="1" dirty="0"/>
            </a:br>
            <a:endParaRPr lang="en-IN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871490-796C-DAAB-DEE4-A94C49BA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H&amp;D IT Solution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4A4B1-6417-2064-3B09-E5AB699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77409-9C5A-4B07-8E32-19F22F7D558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12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C45A7-B19D-A799-3DFA-5627B61E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D9555-E226-AE7C-3C4B-10E4439A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FEB67-28A6-C838-17F5-6D4FC3F53194}"/>
              </a:ext>
            </a:extLst>
          </p:cNvPr>
          <p:cNvSpPr txBox="1"/>
          <p:nvPr/>
        </p:nvSpPr>
        <p:spPr>
          <a:xfrm>
            <a:off x="900260" y="578905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Generation of Dynamic Page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DD909-EC42-DE74-CF75-853297EF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226"/>
            <a:ext cx="12192000" cy="57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4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07FFFC-2BD5-8DE9-472A-87B0478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C59CB-F4FA-B887-27AD-F52DA087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65208-7B1A-E337-6759-D02EE15177C3}"/>
              </a:ext>
            </a:extLst>
          </p:cNvPr>
          <p:cNvSpPr txBox="1"/>
          <p:nvPr/>
        </p:nvSpPr>
        <p:spPr>
          <a:xfrm>
            <a:off x="919113" y="725392"/>
            <a:ext cx="1067585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HTTP Protocol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Hyper Text Transfer Protocol or HTTP is the protocol used by the world wide web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According to the HTTP protocol, the client should send a Request to the server in a special format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Based on the Request, the server will send back a Response, which again is in a special format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3F1E2-6FEC-BFE9-DE81-F32ED747952B}"/>
              </a:ext>
            </a:extLst>
          </p:cNvPr>
          <p:cNvSpPr txBox="1"/>
          <p:nvPr/>
        </p:nvSpPr>
        <p:spPr>
          <a:xfrm>
            <a:off x="919113" y="3639619"/>
            <a:ext cx="6099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HTTP Request</a:t>
            </a:r>
            <a:endParaRPr lang="en-IN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1BD30-5613-7856-7BB7-46D60DBE877B}"/>
              </a:ext>
            </a:extLst>
          </p:cNvPr>
          <p:cNvSpPr txBox="1"/>
          <p:nvPr/>
        </p:nvSpPr>
        <p:spPr>
          <a:xfrm>
            <a:off x="919112" y="4352530"/>
            <a:ext cx="10675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following is the request generated by Internet Explorer when the URL washttp://www.yahoo.com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7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5B9B05-D065-C166-6698-4F47EA7BC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45322A-6AAA-9EA8-EFBC-D00F442A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486D7-29F0-560C-915B-90A96ADE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495"/>
            <a:ext cx="12192000" cy="45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6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DE1EFD-36B8-F685-BF47-C93AC61C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D96FB-A978-BFFD-E549-032DEA23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1F03F-D81C-5571-FAC5-4D8C29478BA9}"/>
              </a:ext>
            </a:extLst>
          </p:cNvPr>
          <p:cNvSpPr txBox="1"/>
          <p:nvPr/>
        </p:nvSpPr>
        <p:spPr>
          <a:xfrm>
            <a:off x="989029" y="607185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HTTP Response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83B2E-EBB0-0CD6-80AA-1A18F9DD4397}"/>
              </a:ext>
            </a:extLst>
          </p:cNvPr>
          <p:cNvSpPr txBox="1"/>
          <p:nvPr/>
        </p:nvSpPr>
        <p:spPr>
          <a:xfrm>
            <a:off x="989029" y="1130405"/>
            <a:ext cx="10690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server processes the request and sends a response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following is an example of a response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4480E-8E07-DA75-AC66-80FC27E9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333"/>
            <a:ext cx="12192000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9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C8EF72-A7D3-106D-C8B3-8CF8685B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C0FE8-9543-8064-8467-5BD262BA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5CAA-0655-2621-C22B-67324922F84A}"/>
              </a:ext>
            </a:extLst>
          </p:cNvPr>
          <p:cNvSpPr txBox="1"/>
          <p:nvPr/>
        </p:nvSpPr>
        <p:spPr>
          <a:xfrm>
            <a:off x="989029" y="747868"/>
            <a:ext cx="9361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Technologies for dynamic content generation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0AC02-BD4E-9DBA-6549-94AFCAEC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256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2E94A9-FB8E-F27F-B476-4FA2DE51C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D1B62-9B56-35A3-53FE-D50195FF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15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543E4-F1FD-F1DC-6006-03FF7D0A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385"/>
            <a:ext cx="12192000" cy="23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3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324E40-4530-4703-7B12-3CC74F08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3DA8E-33FB-531E-D2B4-D4A1B7AC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3FB03-903C-1C62-4B8C-2DEE2F887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150070"/>
            <a:ext cx="10077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0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5B6EB5-08E6-B527-72B6-8D561EFA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995AE2-87C2-A081-0AF6-0A0F315C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B01-D1E6-68BE-AC1D-C58E5F982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378"/>
            <a:ext cx="12192000" cy="497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4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92ADF8-D8D1-85E5-3890-AEF6FC7AF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7BEC0-D142-A00D-9D8E-DE98680E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18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511D0-00BE-41A5-7992-C9BF7D0EBD62}"/>
              </a:ext>
            </a:extLst>
          </p:cNvPr>
          <p:cNvSpPr txBox="1"/>
          <p:nvPr/>
        </p:nvSpPr>
        <p:spPr>
          <a:xfrm>
            <a:off x="989029" y="446929"/>
            <a:ext cx="6099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Classification of Requirements</a:t>
            </a:r>
            <a:endParaRPr lang="en-IN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8EDF6E-7273-2ACE-34CC-CC372ED5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010"/>
            <a:ext cx="12192000" cy="60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8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C68BA8-EAA5-4F36-B93A-E9484DC8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0836A4-7D20-C466-E4F2-670B8A5C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19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E4F1-64A7-4B4A-1B92-BDDE8F965F9A}"/>
              </a:ext>
            </a:extLst>
          </p:cNvPr>
          <p:cNvSpPr txBox="1"/>
          <p:nvPr/>
        </p:nvSpPr>
        <p:spPr>
          <a:xfrm>
            <a:off x="989029" y="56005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Non Functional Requirements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945BB-C0CD-3F0A-8854-EBF01E18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693"/>
            <a:ext cx="12192000" cy="55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6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C47354-9195-4274-CAB1-9F2CC6B2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298128-DB63-0B69-D440-6A6C10D9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F86C-2DF0-4AAD-CD7E-4F932EC316D9}"/>
              </a:ext>
            </a:extLst>
          </p:cNvPr>
          <p:cNvSpPr txBox="1"/>
          <p:nvPr/>
        </p:nvSpPr>
        <p:spPr>
          <a:xfrm>
            <a:off x="989028" y="581807"/>
            <a:ext cx="99649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Developing Web Applications and Web Services using Java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D40E1-8ED3-238D-3443-F0106141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386"/>
            <a:ext cx="12192000" cy="452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29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F47E3-3838-88B3-8237-4953915F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D2897-DF6F-C8FA-8E9E-15A046EA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20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BD988-3A83-3AA0-C351-CB1B9564DAC4}"/>
              </a:ext>
            </a:extLst>
          </p:cNvPr>
          <p:cNvSpPr txBox="1"/>
          <p:nvPr/>
        </p:nvSpPr>
        <p:spPr>
          <a:xfrm>
            <a:off x="900259" y="515820"/>
            <a:ext cx="9997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Need for identifying Non Functional Requirements in Enterprise Application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2B6DA-F01B-A0E2-AC58-2707F5AD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485"/>
            <a:ext cx="12192000" cy="61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34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B2270B-76F6-09C7-CB87-AE7CC34C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634E4-94AC-BEBC-ED24-B63FE6F9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21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70960-4B80-F17D-C0E1-E2BA6E4FCFC1}"/>
              </a:ext>
            </a:extLst>
          </p:cNvPr>
          <p:cNvSpPr txBox="1"/>
          <p:nvPr/>
        </p:nvSpPr>
        <p:spPr>
          <a:xfrm>
            <a:off x="871979" y="53177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Application Server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46682-FE06-F865-7C5F-CAD19F28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991"/>
            <a:ext cx="12192000" cy="616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5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4415DE-33F5-4461-EAF0-CE8339E5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CBEC7-2C23-FFA0-3F22-D526E527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58B01-34F3-F924-0667-C63371F94749}"/>
              </a:ext>
            </a:extLst>
          </p:cNvPr>
          <p:cNvSpPr txBox="1"/>
          <p:nvPr/>
        </p:nvSpPr>
        <p:spPr>
          <a:xfrm>
            <a:off x="909687" y="465782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Servlets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E39C8-38B5-0A1E-29B2-824EF461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002"/>
            <a:ext cx="12192000" cy="57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8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FC0ABB-BBF7-49BB-9DE0-8D092130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08BC0-BF90-8D3B-D6FC-1E5CC1F7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92BE8-6D6D-5F67-1742-796A5660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229"/>
            <a:ext cx="121920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9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EDA63C-F248-7047-A482-DE9EA0DA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D266C-A54F-A1BE-988F-4DFA0EDD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67F3C-B3B7-78DF-459B-B684C900AF80}"/>
              </a:ext>
            </a:extLst>
          </p:cNvPr>
          <p:cNvSpPr txBox="1"/>
          <p:nvPr/>
        </p:nvSpPr>
        <p:spPr>
          <a:xfrm>
            <a:off x="909686" y="658855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What a Servlet can do?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7BAF1-6380-5C9B-34A8-80E00A9D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413"/>
            <a:ext cx="12192000" cy="47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8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7E767E-4FA4-4E77-802C-11896EA9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5155FF-428A-14B4-0518-0DE1041C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D5278-1593-7ABB-6C31-0538BDB753E8}"/>
              </a:ext>
            </a:extLst>
          </p:cNvPr>
          <p:cNvSpPr txBox="1"/>
          <p:nvPr/>
        </p:nvSpPr>
        <p:spPr>
          <a:xfrm>
            <a:off x="989029" y="748587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Servlet API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DFC84-ABBC-D6CA-9469-088FA2DD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298"/>
            <a:ext cx="12192000" cy="33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5CEC71-53B2-3671-5392-8DD3E3EE9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172764-42D1-3C22-C85C-43E71349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6C69A-88DC-7266-BF51-23D22CEF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643"/>
            <a:ext cx="12192000" cy="50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6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001ED2-AA0C-F0D5-F690-227A9847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BC09B-F27B-5507-749B-EAEAB9F2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27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7E172-1B22-6344-9668-2608639D11BD}"/>
              </a:ext>
            </a:extLst>
          </p:cNvPr>
          <p:cNvSpPr txBox="1"/>
          <p:nvPr/>
        </p:nvSpPr>
        <p:spPr>
          <a:xfrm>
            <a:off x="900259" y="475209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HttpServlet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589B4-2DCD-23D7-685B-0E7BB368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733"/>
            <a:ext cx="12192000" cy="58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39256E-B6C8-13F2-BC7C-35B33CB00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A6A7D-F71E-8DDB-FE3B-6F33CE54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28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78458-6FED-91E0-9B18-E448F1A8C9A1}"/>
              </a:ext>
            </a:extLst>
          </p:cNvPr>
          <p:cNvSpPr txBox="1"/>
          <p:nvPr/>
        </p:nvSpPr>
        <p:spPr>
          <a:xfrm>
            <a:off x="772211" y="572381"/>
            <a:ext cx="103647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Checking the http request and response using Mozilla or chrome and observing web.xml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29615-9878-FB93-B026-B1BBF4CF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598"/>
            <a:ext cx="12192000" cy="18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8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A3AFBE-978C-2AA2-DDB5-EEE792C8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D319D-3C6B-891A-AF35-07D582E7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29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8E1FE-2BD9-9B4B-4B92-8D98797BD5BA}"/>
              </a:ext>
            </a:extLst>
          </p:cNvPr>
          <p:cNvSpPr txBox="1"/>
          <p:nvPr/>
        </p:nvSpPr>
        <p:spPr>
          <a:xfrm>
            <a:off x="881406" y="58833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Deployment Descriptor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18148-0BD8-8A2D-973B-435E329D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76"/>
            <a:ext cx="12192000" cy="48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CF96BB-06CB-24A7-1C1C-A63EC381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0C3FA-8BD2-316E-8F97-A47F1749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8C96F-3A25-77A1-B23C-C65B9E9D60B4}"/>
              </a:ext>
            </a:extLst>
          </p:cNvPr>
          <p:cNvSpPr txBox="1"/>
          <p:nvPr/>
        </p:nvSpPr>
        <p:spPr>
          <a:xfrm>
            <a:off x="989029" y="654319"/>
            <a:ext cx="6099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Typicallyithasn-tierarchitecture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41B9B-9F01-3C60-5A98-47B7B7395D96}"/>
              </a:ext>
            </a:extLst>
          </p:cNvPr>
          <p:cNvSpPr txBox="1"/>
          <p:nvPr/>
        </p:nvSpPr>
        <p:spPr>
          <a:xfrm>
            <a:off x="494907" y="1314195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N-Tier Enterprise Applications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E1390-8D6E-5867-22EA-2385C50D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0408"/>
            <a:ext cx="12192000" cy="42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7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3148D2-0CA5-42D5-A1D3-F0A096B5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7387C-1A0A-D5C3-8D01-0039BF5C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30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E6AA3-B247-5672-C442-6570F1F2786D}"/>
              </a:ext>
            </a:extLst>
          </p:cNvPr>
          <p:cNvSpPr txBox="1"/>
          <p:nvPr/>
        </p:nvSpPr>
        <p:spPr>
          <a:xfrm>
            <a:off x="989029" y="465783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Servlet Life Cycle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3B567-9CAC-3AAA-B121-998B9D72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003"/>
            <a:ext cx="12192000" cy="59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2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07B6BE-BADC-9FE5-5E40-CD564B6EE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A1114-8E7C-D431-DFFC-CB2F6F0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4FC6A-91BB-F8A0-0C3F-FD66FA07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761"/>
            <a:ext cx="12192000" cy="65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16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4ACDA3-4642-A345-D2E0-6343D13C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100C4-E6A5-5408-6389-D87F1104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24440-CD13-3A7F-A3DF-0699B469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256"/>
            <a:ext cx="12192000" cy="66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06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EFE678-6F10-872D-8BE4-F02F01CB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E645-CCE5-4C74-024D-29B2D231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41AC7-0674-15F0-04DB-288EC2D32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79"/>
            <a:ext cx="12192000" cy="647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5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05740B-58C1-13A8-10EB-DECE6F6C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61762-F346-00FE-B5E5-BD629F13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48A-F474-5C93-C901-47E33952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07"/>
            <a:ext cx="12192000" cy="65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44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006730-F46F-1B12-EF68-D03A6A5B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B9C44-817F-97F1-593F-19581055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B56A5-F9B6-A425-9075-F8FC9710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74"/>
            <a:ext cx="12192000" cy="67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09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DDE3AE-1249-F280-9D77-BD2281D3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81574-EE14-F8D0-757A-091718E0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62E42-BE61-A279-3E89-E24ECCBEE906}"/>
              </a:ext>
            </a:extLst>
          </p:cNvPr>
          <p:cNvSpPr txBox="1"/>
          <p:nvPr/>
        </p:nvSpPr>
        <p:spPr>
          <a:xfrm>
            <a:off x="989029" y="569478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Servlet Lifecycle –New request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CA48B-A78B-3C3F-C9B1-D9893555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156329"/>
            <a:ext cx="93345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2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924634-2207-CE85-30E1-8FF91417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EA607-4907-BD22-14EC-7457AADA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ECEF1-6CE1-C304-02AE-58CAEBD8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747"/>
            <a:ext cx="12192000" cy="53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7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36A6B8-249A-85AC-8895-7E23217D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5709-B284-AE08-2F4F-4E000016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1CA39-2C3E-57AC-E440-41C52A4B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52"/>
            <a:ext cx="12192000" cy="534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2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11DCF1-73E8-785F-1D94-2F803593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6CB8A-6EBD-7337-B290-EF44F9B2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298F2-DF1B-6EA1-3C2B-9605641F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855"/>
            <a:ext cx="12192000" cy="52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0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207C6-6834-C456-0AC9-235C0725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7CFD26-D851-F79E-785E-536A8BC1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C2C16-C3CC-25A0-F10B-3BC22E3C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485"/>
            <a:ext cx="12192000" cy="2328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2022E-E772-26DA-A24E-91C9DC1311DA}"/>
              </a:ext>
            </a:extLst>
          </p:cNvPr>
          <p:cNvSpPr txBox="1"/>
          <p:nvPr/>
        </p:nvSpPr>
        <p:spPr>
          <a:xfrm>
            <a:off x="230956" y="4010261"/>
            <a:ext cx="6099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Examples of Enterprise Application</a:t>
            </a:r>
            <a:endParaRPr lang="en-IN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173B8-3EDE-CD4D-AFB5-E4CA807C9A87}"/>
              </a:ext>
            </a:extLst>
          </p:cNvPr>
          <p:cNvSpPr txBox="1"/>
          <p:nvPr/>
        </p:nvSpPr>
        <p:spPr>
          <a:xfrm>
            <a:off x="230956" y="4605859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Oracle E-Biz suite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21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7CCDB7-9E8B-136E-ABCF-976CEA23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4AEE2A-A850-6198-973A-1D7C1980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2A9FF-66EC-8B7B-2EA0-2A099544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997"/>
            <a:ext cx="12192000" cy="58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77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5B09AC-2952-F9AD-DCFA-3E5C7DF7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83F64-4459-1539-B18E-C9FC7240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9B208-6C89-8AB3-044E-20852087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61"/>
            <a:ext cx="12192000" cy="50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50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A216E-EE06-BE17-0D86-18EE66F1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2EC69-D7A4-1673-D24C-7486DBC0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37F3A-05B4-BBCA-436B-C0D163C9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748"/>
            <a:ext cx="12192000" cy="52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14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50C5AE-CDD6-FF11-D0A3-0D29897C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60152-B403-86AD-81A4-EF7890D5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B2029-760A-869B-F6D2-AF6F9D46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092"/>
            <a:ext cx="12192000" cy="60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13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43B09B-39BA-4739-A509-698607FA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D9FF36-41EF-4152-B147-2079F543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B9A99-9E65-F6D9-030A-866BCB5F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578"/>
            <a:ext cx="12192000" cy="46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82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EBF358-75B6-A9D4-5657-1FE59A052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7CF99-BC34-4A7D-1A79-8F544F8E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C84CC-2DD7-673A-9312-46051A35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612"/>
            <a:ext cx="12192000" cy="48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77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9DFD81-3227-7996-A48C-F29230E9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6DE3D4-F3C0-3155-2A3F-858496C3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B5DA1-0CE9-D7F0-A2FA-B5BE6799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25"/>
            <a:ext cx="12192000" cy="428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4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46FBB4-465B-68F0-3AF7-641EDDCB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4B54C-9EA2-2626-CF3E-279F4857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47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A0EFB-3494-02F4-CF57-EFCBA80B6B27}"/>
              </a:ext>
            </a:extLst>
          </p:cNvPr>
          <p:cNvSpPr txBox="1"/>
          <p:nvPr/>
        </p:nvSpPr>
        <p:spPr>
          <a:xfrm>
            <a:off x="989029" y="591234"/>
            <a:ext cx="9380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Servlets: the Request-Process-Response cycle (Self study)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B6E37-AFC2-6D45-DB5F-54F85331A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576"/>
            <a:ext cx="12192000" cy="52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36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D4A838-C775-572A-F8E9-B1919972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88982-849A-B004-61A1-C3D1EBA1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C4E7C-E090-96BC-6C5E-D7A7C3DB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109"/>
            <a:ext cx="12192000" cy="52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3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60164-A479-5675-ED1E-90ED369A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5A5DC-8A74-E989-7A3F-0244A777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49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4DD5A-DBE2-BCB2-76C2-596F39F153F4}"/>
              </a:ext>
            </a:extLst>
          </p:cNvPr>
          <p:cNvSpPr txBox="1"/>
          <p:nvPr/>
        </p:nvSpPr>
        <p:spPr>
          <a:xfrm>
            <a:off x="989029" y="550624"/>
            <a:ext cx="7787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What is the role of Servlet Container? 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ED136-A8B5-1E9B-CD11-3A7D008E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44"/>
            <a:ext cx="12192000" cy="56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5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C36143-0ACB-7516-292B-7904BBC4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8A336-38D7-C74A-5847-A9509DB1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1E0E4-3AC8-6165-9F7A-57DF183DFE34}"/>
              </a:ext>
            </a:extLst>
          </p:cNvPr>
          <p:cNvSpPr txBox="1"/>
          <p:nvPr/>
        </p:nvSpPr>
        <p:spPr>
          <a:xfrm>
            <a:off x="989028" y="673172"/>
            <a:ext cx="92767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Working of Web Application: Static Content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E88FD-AC25-3504-1A72-C1663811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029"/>
            <a:ext cx="12192000" cy="50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2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993232-5615-F912-34AC-65B3088C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61203-397F-A495-80DE-1B505DAB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50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3BE24-7A86-9039-2DA5-2DEDA2FC1100}"/>
              </a:ext>
            </a:extLst>
          </p:cNvPr>
          <p:cNvSpPr txBox="1"/>
          <p:nvPr/>
        </p:nvSpPr>
        <p:spPr>
          <a:xfrm>
            <a:off x="989029" y="494063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Server-side validations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F9A37-0428-7605-B5F4-1FB05DED2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677"/>
            <a:ext cx="12192000" cy="467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27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4EB49-3CBE-4230-88C5-876F93E9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B2172-12E6-0382-36B6-C6231BA7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51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14FD2-9CE9-D7CE-8EEF-24392B1962B2}"/>
              </a:ext>
            </a:extLst>
          </p:cNvPr>
          <p:cNvSpPr txBox="1"/>
          <p:nvPr/>
        </p:nvSpPr>
        <p:spPr>
          <a:xfrm>
            <a:off x="890833" y="484636"/>
            <a:ext cx="8479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Can you answer these Questions?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7A115-2301-D680-4C25-277A87C5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140"/>
            <a:ext cx="12192000" cy="560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1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7CCE5B-E6A4-E2F9-BF44-5A2277EF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B3F4A6-66AB-86F1-15C3-1359DC32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0F8D1-5B0A-099B-29F4-B61353B1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497"/>
            <a:ext cx="12192000" cy="6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59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16E7EF-0ED8-95BE-438A-F74DC9B1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E32D6-BA3D-8CBE-379F-0F4B7EA5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24F8B-09AD-894D-A8B9-D2E9E3EBB541}"/>
              </a:ext>
            </a:extLst>
          </p:cNvPr>
          <p:cNvSpPr txBox="1"/>
          <p:nvPr/>
        </p:nvSpPr>
        <p:spPr>
          <a:xfrm>
            <a:off x="909687" y="512917"/>
            <a:ext cx="8837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Challenges of using Servlets in web application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15221-28F1-2113-D0AE-72617C091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578"/>
            <a:ext cx="12192000" cy="49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88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43736B-EC74-6563-94CC-E0D76AD7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CC2EF-4051-5EFD-9443-19BC9A6F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96A64-02CC-7160-1B11-3867960FE535}"/>
              </a:ext>
            </a:extLst>
          </p:cNvPr>
          <p:cNvSpPr txBox="1"/>
          <p:nvPr/>
        </p:nvSpPr>
        <p:spPr>
          <a:xfrm>
            <a:off x="919113" y="512917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Answers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81CE0-7615-A4D5-09B8-163523E6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137"/>
            <a:ext cx="12192000" cy="55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23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C00381-B8CD-F7A8-9194-9C84C6F93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44E8F4-5A64-44E1-4972-A18F9979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AC857-8E7B-21C2-097A-557FBD88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285"/>
            <a:ext cx="12192000" cy="61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B48F24-CAF8-BFFF-300F-ABFCD59E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8B99C-80BE-A515-8494-D7745706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116D8-84EB-53F1-8EB7-AB034E2CED32}"/>
              </a:ext>
            </a:extLst>
          </p:cNvPr>
          <p:cNvSpPr txBox="1"/>
          <p:nvPr/>
        </p:nvSpPr>
        <p:spPr>
          <a:xfrm>
            <a:off x="909685" y="578904"/>
            <a:ext cx="9412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Challenges of using Servlets in web application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325C2-323E-7696-3F08-BF8F46AE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887"/>
            <a:ext cx="12192000" cy="48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2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5C90E-9709-A1C4-714A-91B7E8A9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0EA84-1E6E-3154-C802-BC241CA1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57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620E8-B4DE-0E6B-A745-58BB6EF8D608}"/>
              </a:ext>
            </a:extLst>
          </p:cNvPr>
          <p:cNvSpPr txBox="1"/>
          <p:nvPr/>
        </p:nvSpPr>
        <p:spPr>
          <a:xfrm>
            <a:off x="989029" y="541198"/>
            <a:ext cx="6099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JSP</a:t>
            </a:r>
            <a:endParaRPr lang="en-IN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FC431-FF37-D30B-BBE6-75D492A1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091"/>
            <a:ext cx="12192000" cy="53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3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65046-4BBF-C8A5-297C-E42137A42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6A5C7E-0041-1831-3FD8-05CD744C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1915F-2CD0-C28D-E7A4-924E7941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45"/>
            <a:ext cx="12192000" cy="40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630F2E-F2ED-8C86-766E-D79F9BBAA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D5980B-6583-073B-DE95-CD80F124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6F5B2-682E-9A9E-9782-F1548C65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024"/>
            <a:ext cx="12192000" cy="65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78C37-D4BB-168A-CDFD-6773D44B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6D811E-853B-6998-351C-D9C95F7F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7BA97-9E92-3BA2-7257-FCCF388A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938"/>
            <a:ext cx="12192000" cy="50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39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C4ACE-3327-2C64-7E43-8BA0E685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1E331-6800-F5D9-A26E-62753742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60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CC24E-35F7-04C0-9894-08FC0302D1E0}"/>
              </a:ext>
            </a:extLst>
          </p:cNvPr>
          <p:cNvSpPr txBox="1"/>
          <p:nvPr/>
        </p:nvSpPr>
        <p:spPr>
          <a:xfrm>
            <a:off x="881406" y="456356"/>
            <a:ext cx="6099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Servlets Vs JSP</a:t>
            </a:r>
            <a:endParaRPr lang="en-IN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01D38-2D23-1FBB-FE32-C46099E8D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816"/>
            <a:ext cx="12192000" cy="57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1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AD3D7E-4156-9410-815D-6562E346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F9C91-8E6F-A0B4-786F-1625BD70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61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B452C-EF57-77F1-442F-0250C9C17D91}"/>
              </a:ext>
            </a:extLst>
          </p:cNvPr>
          <p:cNvSpPr txBox="1"/>
          <p:nvPr/>
        </p:nvSpPr>
        <p:spPr>
          <a:xfrm>
            <a:off x="919113" y="522343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Life Cycle Of JSP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06AEF-FC6F-AA2C-0CE1-6606050E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563"/>
            <a:ext cx="12192000" cy="58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40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3DD465-2AA3-CFFA-DF6E-CEC01029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71E39-8E4A-18DB-DB77-80813B9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83599-5B2D-1267-BD61-CCBEB69181B3}"/>
              </a:ext>
            </a:extLst>
          </p:cNvPr>
          <p:cNvSpPr txBox="1"/>
          <p:nvPr/>
        </p:nvSpPr>
        <p:spPr>
          <a:xfrm>
            <a:off x="989029" y="494062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JSP –Life in the Container!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288C9-6CE7-12A4-F16E-0BACA2788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856"/>
            <a:ext cx="12192000" cy="53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3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0A96C7-76A5-A646-F1B6-5DEE0071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707398-E2A7-AFEE-C2FF-8E27C0F1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25F53-BD66-D827-8AA6-AF45199E577F}"/>
              </a:ext>
            </a:extLst>
          </p:cNvPr>
          <p:cNvSpPr txBox="1"/>
          <p:nvPr/>
        </p:nvSpPr>
        <p:spPr>
          <a:xfrm>
            <a:off x="875907" y="512917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JSP –Life cycle methods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A6836-7114-378F-9718-A0363B9B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936"/>
            <a:ext cx="12192000" cy="51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8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F5CE7B-1339-8E8B-35FC-A45B6DE5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2DF00-AF4E-65C8-47A9-2AE43867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E3964-61E3-880E-7435-1AAD87F6C630}"/>
              </a:ext>
            </a:extLst>
          </p:cNvPr>
          <p:cNvSpPr txBox="1"/>
          <p:nvPr/>
        </p:nvSpPr>
        <p:spPr>
          <a:xfrm>
            <a:off x="919113" y="578904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Tags in JSP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1480A-4249-A999-94F9-63A1D62D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036"/>
            <a:ext cx="12192000" cy="538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68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0F3185-7498-F62B-841A-26C72855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4524-C613-1072-C015-7AA4B970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96AEC-5871-B3B9-6330-DEA13F3AF809}"/>
              </a:ext>
            </a:extLst>
          </p:cNvPr>
          <p:cNvSpPr txBox="1"/>
          <p:nvPr/>
        </p:nvSpPr>
        <p:spPr>
          <a:xfrm>
            <a:off x="919113" y="541198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Comments in JSP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5583-EBBC-E0B9-4761-6ADAAF98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418"/>
            <a:ext cx="12192000" cy="58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3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B7F800-A41A-2508-38EB-0E0B19A8F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E64EF-910C-0A56-FEEE-B973C673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54789-7D6B-8317-A12C-D49C9A42529E}"/>
              </a:ext>
            </a:extLst>
          </p:cNvPr>
          <p:cNvSpPr txBox="1"/>
          <p:nvPr/>
        </p:nvSpPr>
        <p:spPr>
          <a:xfrm>
            <a:off x="900259" y="541197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Scripting Elements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F6749-E061-9D15-BEF6-9B6869D4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027"/>
            <a:ext cx="12192000" cy="42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2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EC79D2-94A0-03BF-30BF-96E13130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CD0E9-1ACD-A7D6-42D5-09434024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67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7B80F-203B-2227-483F-26DEBBEA43F6}"/>
              </a:ext>
            </a:extLst>
          </p:cNvPr>
          <p:cNvSpPr txBox="1"/>
          <p:nvPr/>
        </p:nvSpPr>
        <p:spPr>
          <a:xfrm>
            <a:off x="989029" y="531770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Scripting Elements -</a:t>
            </a:r>
            <a:r>
              <a:rPr lang="en-I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Scriptlets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492FB-7E82-BD17-6CA2-0022A18B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991"/>
            <a:ext cx="12192000" cy="58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16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9363CF-F774-5212-794F-1964FA50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9B667-9F3A-4FDF-9AA7-88A4000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68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C80F5-C7C9-C381-3FB0-EFC1270DC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672"/>
            <a:ext cx="12192000" cy="40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315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BB4EB4-23FB-7AE5-6508-E1045C6C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126C2-2201-E9AB-4012-0A703362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69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C73FD-356F-E419-7286-DAE2085CDD11}"/>
              </a:ext>
            </a:extLst>
          </p:cNvPr>
          <p:cNvSpPr txBox="1"/>
          <p:nvPr/>
        </p:nvSpPr>
        <p:spPr>
          <a:xfrm>
            <a:off x="989029" y="578904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Scripting Elements -Expressions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01704-EE91-7D59-D55D-7785A76C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049"/>
            <a:ext cx="12192000" cy="57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36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26C5A1-7382-F6DE-067A-14B334D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82457-B251-0075-C0C8-A9851334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F453F-8D93-ABCA-3061-4CADE70B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397"/>
            <a:ext cx="12192000" cy="56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02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5CD102-7249-086E-3D7A-2A3B9807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8CD37-0741-3F25-73AA-AD974773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355BB-47AE-061D-C9E2-DBE0503C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359"/>
            <a:ext cx="12192000" cy="58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81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27055B-C909-02E8-5241-03370B2C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0D0197-92F8-1441-57A0-2D598DE7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71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C288E-5A87-ECE4-675C-AD569125DDFA}"/>
              </a:ext>
            </a:extLst>
          </p:cNvPr>
          <p:cNvSpPr txBox="1"/>
          <p:nvPr/>
        </p:nvSpPr>
        <p:spPr>
          <a:xfrm>
            <a:off x="900259" y="56005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Scripting Elements -Declaration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E93F4-61CE-3775-4C2A-895B0A1D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200"/>
            <a:ext cx="12192000" cy="55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418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F62E46-404E-69B7-BCE0-05178BAE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01FDC-2E60-36D8-D847-FE003BC2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84B7D-7E53-EC44-C022-61C1463C8898}"/>
              </a:ext>
            </a:extLst>
          </p:cNvPr>
          <p:cNvSpPr txBox="1"/>
          <p:nvPr/>
        </p:nvSpPr>
        <p:spPr>
          <a:xfrm>
            <a:off x="919113" y="53177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Can you Answer these Questions?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D1B06-BCF5-EDCF-D0DB-79856ED2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270"/>
            <a:ext cx="12192000" cy="56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66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471365-F354-92A2-F53B-DA8FC1C5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5825CB-F4BF-D3D9-9153-2657F439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7F0A5-EB7D-E5C8-952D-EE0FFB765616}"/>
              </a:ext>
            </a:extLst>
          </p:cNvPr>
          <p:cNvSpPr txBox="1"/>
          <p:nvPr/>
        </p:nvSpPr>
        <p:spPr>
          <a:xfrm>
            <a:off x="909687" y="484636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Implicit Objects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2E998-9A6A-595C-40CE-968CC1BD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856"/>
            <a:ext cx="12192000" cy="60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787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3F2C34-D6B1-C883-D4C8-2F0722CE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FF10F-832B-C0C6-A10A-FF5B75B9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3A305-78DE-C194-F877-C2DF3BD530AB}"/>
              </a:ext>
            </a:extLst>
          </p:cNvPr>
          <p:cNvSpPr txBox="1"/>
          <p:nvPr/>
        </p:nvSpPr>
        <p:spPr>
          <a:xfrm>
            <a:off x="989029" y="522343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ImplicitObjects</a:t>
            </a: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-out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BDAFA-9CDD-0335-514C-5C24DB2D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563"/>
            <a:ext cx="12192000" cy="61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811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B8E1C0-D753-156A-743F-D422A487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514052-11C4-D8BD-8D6D-E30CC274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65CB8-506D-CA08-4CA1-ACEB87DBD49B}"/>
              </a:ext>
            </a:extLst>
          </p:cNvPr>
          <p:cNvSpPr txBox="1"/>
          <p:nvPr/>
        </p:nvSpPr>
        <p:spPr>
          <a:xfrm>
            <a:off x="909686" y="484636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Implicit Objects -request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5C181-C471-2B2D-9D21-0646B64B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856"/>
            <a:ext cx="12192000" cy="58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07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8E75A-43A0-4B5B-3037-CEE1810E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ED5A1-9E5F-F678-25A4-CF04B3AE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82D92-2CBE-67FF-4B27-F76F7F5D9F76}"/>
              </a:ext>
            </a:extLst>
          </p:cNvPr>
          <p:cNvSpPr txBox="1"/>
          <p:nvPr/>
        </p:nvSpPr>
        <p:spPr>
          <a:xfrm>
            <a:off x="919113" y="503490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Implicit Objects -response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6EF4D-67E7-6D9E-FB51-4C95DB676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725"/>
            <a:ext cx="12192000" cy="56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30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A0BF5-6EF7-1EC3-37BC-C9939D13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46118-EA61-DBB6-3897-9BA3C652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77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B9AFC-D490-BE2E-32DA-4C6065F84533}"/>
              </a:ext>
            </a:extLst>
          </p:cNvPr>
          <p:cNvSpPr txBox="1"/>
          <p:nvPr/>
        </p:nvSpPr>
        <p:spPr>
          <a:xfrm>
            <a:off x="919113" y="446929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Session Tracking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C1D19-6628-2A40-D4D5-9A393D04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765"/>
            <a:ext cx="12192000" cy="53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630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3B843E-7022-09B9-3757-2045EF43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B6526-B97C-49DB-A811-E04BB2CA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DC900-4817-1FEA-CAB6-5D27219B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206"/>
            <a:ext cx="12192000" cy="52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31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8CB54B-D3A3-9236-54CA-C1CB29FC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112C1-0BF5-5410-0D84-4EA54176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79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E3F13-A28F-1409-8B4F-60AD816DFF8E}"/>
              </a:ext>
            </a:extLst>
          </p:cNvPr>
          <p:cNvSpPr txBox="1"/>
          <p:nvPr/>
        </p:nvSpPr>
        <p:spPr>
          <a:xfrm>
            <a:off x="989029" y="522343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Implicit Objects -session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913C0-0E16-1897-8989-CD35B2DF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749"/>
            <a:ext cx="12192000" cy="45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F0F206-AF3B-919B-3A67-993A4F77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B8321-8E4A-3724-D3EA-D49CB23B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C647E-0617-13E6-CAE9-9DD5C110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623"/>
            <a:ext cx="12192000" cy="567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128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862C63-841C-B552-355D-85904916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FBB0B3-0A1C-25BA-8519-F1AD1C1D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B2B97-A3DE-2935-BED0-4E17D8ED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701"/>
            <a:ext cx="12192000" cy="48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73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E7A2AE-D2E9-8811-AE80-22EF60949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8BD1C6-F9D8-9407-E7DC-8F0EC950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2234E-FC55-6F94-7108-A3E70620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253"/>
            <a:ext cx="12192000" cy="36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59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611A9-05A4-6CBD-FDA9-C1D1D820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CEE2F-5998-284D-5099-647478BF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8BF95-8D23-CF94-80A1-0A69F9D7BA66}"/>
              </a:ext>
            </a:extLst>
          </p:cNvPr>
          <p:cNvSpPr txBox="1"/>
          <p:nvPr/>
        </p:nvSpPr>
        <p:spPr>
          <a:xfrm>
            <a:off x="919114" y="569478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page Directive –session attribute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B2150-89F5-87EA-2C01-2931345A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698"/>
            <a:ext cx="12192000" cy="575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02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4CE552-89D6-43A9-E61A-887AEDC8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41BD9-86A6-3014-E038-D3DC7786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BDF1-2A3F-CCFD-AB80-886E09313A28}"/>
              </a:ext>
            </a:extLst>
          </p:cNvPr>
          <p:cNvSpPr txBox="1"/>
          <p:nvPr/>
        </p:nvSpPr>
        <p:spPr>
          <a:xfrm>
            <a:off x="989029" y="53177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Let us revisit implicit Objects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DBFE8-A2BF-E5A8-75D6-3417ED90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991"/>
            <a:ext cx="12192000" cy="53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6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BFB43A-15F9-5DFA-30A1-6D32D95E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4CB1F-C596-4588-B586-767E19CB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6251-CABE-B973-E39C-9EAC9B71E8CA}"/>
              </a:ext>
            </a:extLst>
          </p:cNvPr>
          <p:cNvSpPr txBox="1"/>
          <p:nvPr/>
        </p:nvSpPr>
        <p:spPr>
          <a:xfrm>
            <a:off x="989029" y="522343"/>
            <a:ext cx="9173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page Directive –</a:t>
            </a:r>
            <a:r>
              <a:rPr lang="en-I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contentType</a:t>
            </a: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attribute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BA060-F4D8-65FC-7A5A-F7CE10D7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563"/>
            <a:ext cx="12192000" cy="57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2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9808E4-8395-465E-0465-8CB16D6E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05EEE-A607-D69B-CA17-CAF798D8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B93CE-18E0-5484-49BC-E688128A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804"/>
            <a:ext cx="12192000" cy="58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867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810</Words>
  <Application>Microsoft Office PowerPoint</Application>
  <PresentationFormat>Widescreen</PresentationFormat>
  <Paragraphs>229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Wingdings</vt:lpstr>
      <vt:lpstr>1_Office Theme</vt:lpstr>
      <vt:lpstr>JSP and Servlet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JSP and Servlet   </dc:title>
  <dc:creator>Abhi A.b</dc:creator>
  <cp:lastModifiedBy>Harshada Sawant</cp:lastModifiedBy>
  <cp:revision>5</cp:revision>
  <dcterms:created xsi:type="dcterms:W3CDTF">2022-11-16T09:21:01Z</dcterms:created>
  <dcterms:modified xsi:type="dcterms:W3CDTF">2022-11-17T04:24:18Z</dcterms:modified>
</cp:coreProperties>
</file>